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3" r:id="rId4"/>
    <p:sldId id="260" r:id="rId5"/>
    <p:sldId id="261" r:id="rId6"/>
    <p:sldId id="262" r:id="rId7"/>
    <p:sldId id="258" r:id="rId8"/>
    <p:sldId id="265" r:id="rId9"/>
    <p:sldId id="280" r:id="rId10"/>
    <p:sldId id="271" r:id="rId11"/>
    <p:sldId id="272" r:id="rId12"/>
    <p:sldId id="264" r:id="rId13"/>
    <p:sldId id="266" r:id="rId14"/>
    <p:sldId id="259" r:id="rId15"/>
    <p:sldId id="267" r:id="rId16"/>
    <p:sldId id="268" r:id="rId17"/>
    <p:sldId id="278" r:id="rId18"/>
    <p:sldId id="270" r:id="rId19"/>
    <p:sldId id="269" r:id="rId20"/>
    <p:sldId id="279" r:id="rId21"/>
    <p:sldId id="273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0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 autoAdjust="0"/>
    <p:restoredTop sz="94667" autoAdjust="0"/>
  </p:normalViewPr>
  <p:slideViewPr>
    <p:cSldViewPr snapToGrid="0" snapToObjects="1">
      <p:cViewPr varScale="1">
        <p:scale>
          <a:sx n="121" d="100"/>
          <a:sy n="121" d="100"/>
        </p:scale>
        <p:origin x="-664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E2A48-80B6-0C4B-8C75-75B4E926DAD4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8F2F-766E-0C4D-8F49-C634AFC07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8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to R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E8F2F-766E-0C4D-8F49-C634AFC07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0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3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2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5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6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44351-21AC-9E43-BF19-B61EC838462F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D382-DB9F-464F-A24B-009E66CAE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6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gitmab/ratstats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YaRrr/SweaveIntro" TargetMode="External"/><Relationship Id="rId4" Type="http://schemas.openxmlformats.org/officeDocument/2006/relationships/hyperlink" Target="http://bcb.dfci.harvard.edu/~aedin/courses/ReproducibleResearch/ReproducibleResearc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writing-academic-articles-using-r-sweave-and-latex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yle.tidyverse.org" TargetMode="External"/><Relationship Id="rId3" Type="http://schemas.openxmlformats.org/officeDocument/2006/relationships/hyperlink" Target="https://github.com/gitmab/ratsta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46" y="493449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Helvetica Neue"/>
                <a:cs typeface="Helvetica Neue"/>
              </a:rPr>
              <a:t>Meredith Brown</a:t>
            </a:r>
          </a:p>
          <a:p>
            <a:pPr algn="l"/>
            <a:r>
              <a:rPr lang="en-US" sz="2800" dirty="0" smtClean="0">
                <a:latin typeface="Helvetica Neue"/>
                <a:cs typeface="Helvetica Neue"/>
              </a:rPr>
              <a:t>R-Ladies Boston</a:t>
            </a:r>
          </a:p>
          <a:p>
            <a:pPr algn="l"/>
            <a:r>
              <a:rPr lang="en-US" sz="2800" dirty="0" smtClean="0">
                <a:latin typeface="Helvetica Neue"/>
                <a:cs typeface="Helvetica Neue"/>
              </a:rPr>
              <a:t>March 21, 2019</a:t>
            </a:r>
          </a:p>
          <a:p>
            <a:pPr algn="l"/>
            <a:endParaRPr lang="en-US" sz="2800" dirty="0">
              <a:latin typeface="Helvetica Neue"/>
              <a:cs typeface="Helvetica Neue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73167"/>
            <a:ext cx="9144000" cy="231422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5425" algn="l">
              <a:spcBef>
                <a:spcPts val="4800"/>
              </a:spcBef>
              <a:spcAft>
                <a:spcPts val="12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Enter the </a:t>
            </a:r>
            <a:r>
              <a:rPr lang="en-US" sz="4000" b="1" dirty="0" err="1">
                <a:solidFill>
                  <a:schemeClr val="bg1"/>
                </a:solidFill>
                <a:latin typeface="Helvetica Neue"/>
                <a:cs typeface="Helvetica Neue"/>
              </a:rPr>
              <a:t>T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idyverse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:</a:t>
            </a:r>
          </a:p>
          <a:p>
            <a:pPr marL="225425" algn="l">
              <a:spcBef>
                <a:spcPts val="0"/>
              </a:spcBef>
              <a:spcAft>
                <a:spcPts val="1200"/>
              </a:spcAft>
            </a:pPr>
            <a:r>
              <a:rPr lang="en-US" sz="33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Tips &amp; tricks for tidy R project organization</a:t>
            </a:r>
            <a:endParaRPr lang="en-US" sz="33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9532" y="596483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/>
                <a:cs typeface="Helvetica Neue"/>
                <a:hlinkClick r:id="rId2"/>
              </a:rPr>
              <a:t>https://github.com/gitmab/ratstats/</a:t>
            </a:r>
            <a:r>
              <a:rPr lang="en-US" sz="2400" dirty="0" smtClean="0">
                <a:latin typeface="Helvetica Neue"/>
                <a:cs typeface="Helvetica Neue"/>
              </a:rPr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315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Workflow 3: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RMarkdown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reports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703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RMarkdown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reports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389128"/>
            <a:ext cx="8743847" cy="53580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Situation: Informal, more technical research report or presentation (e.g. lab meeting), blog post, or documentation for data challenge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Can put more emphasis on process</a:t>
            </a:r>
          </a:p>
        </p:txBody>
      </p:sp>
    </p:spTree>
    <p:extLst>
      <p:ext uri="{BB962C8B-B14F-4D97-AF65-F5344CB8AC3E}">
        <p14:creationId xmlns:p14="http://schemas.microsoft.com/office/powerpoint/2010/main" val="177844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Workflow 1: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Script to PowerPoint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3163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Script to PowerPoint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389128"/>
            <a:ext cx="8743847" cy="53580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Situation: Analysis/modeling with updates delivered to business partners at regular intervals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Pre-emptively capturing main insights and plots from analysis in PowerPoint saves time and effort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Also a good, easy way to update internal project team about progress &amp; get quick feedback</a:t>
            </a:r>
          </a:p>
        </p:txBody>
      </p:sp>
    </p:spTree>
    <p:extLst>
      <p:ext uri="{BB962C8B-B14F-4D97-AF65-F5344CB8AC3E}">
        <p14:creationId xmlns:p14="http://schemas.microsoft.com/office/powerpoint/2010/main" val="152876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Seasonal rat trends by ward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577" y="1502001"/>
            <a:ext cx="3342919" cy="5122307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Annual peaks in rat call volume during summer months</a:t>
            </a:r>
          </a:p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Wards 1-3 most affected</a:t>
            </a:r>
          </a:p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Injured and dead animal reports are similar to rat reports in volume, ward distribution, and seasonality</a:t>
            </a:r>
          </a:p>
        </p:txBody>
      </p:sp>
      <p:pic>
        <p:nvPicPr>
          <p:cNvPr id="4" name="Picture 3" descr="monthplot_20190318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" b="1186"/>
          <a:stretch/>
        </p:blipFill>
        <p:spPr>
          <a:xfrm>
            <a:off x="87282" y="1167871"/>
            <a:ext cx="5705493" cy="56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7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311 calls from Wards 4-7 on the rise 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793" y="5781429"/>
            <a:ext cx="8827704" cy="1071614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Looking at total number of 311 work orders by ward shows very little 311 data from Wards 4-7 until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5" y="1348305"/>
            <a:ext cx="7605501" cy="43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9" y="2036261"/>
            <a:ext cx="8330743" cy="4710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1428"/>
          </a:xfrm>
          <a:solidFill>
            <a:srgbClr val="590090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Ward 1 has highest relative rate of rat complaints for 2018-2019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9267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8" y="1191395"/>
            <a:ext cx="6051859" cy="55558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5184"/>
          </a:xfrm>
          <a:prstGeom prst="rect">
            <a:avLst/>
          </a:prstGeom>
          <a:solidFill>
            <a:srgbClr val="59009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Map of rat-related 311 work orders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031477" y="1385994"/>
            <a:ext cx="2043402" cy="624460"/>
          </a:xfrm>
        </p:spPr>
        <p:txBody>
          <a:bodyPr>
            <a:normAutofit/>
          </a:bodyPr>
          <a:lstStyle/>
          <a:p>
            <a:pPr marL="0" indent="0">
              <a:spcBef>
                <a:spcPts val="1272"/>
              </a:spcBef>
              <a:buNone/>
            </a:pPr>
            <a:r>
              <a:rPr lang="en-US" sz="1800" dirty="0" smtClean="0">
                <a:latin typeface="Helvetica Neue"/>
                <a:cs typeface="Helvetica Neue"/>
              </a:rPr>
              <a:t>March 2019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90263" y="3512853"/>
            <a:ext cx="1659265" cy="52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72"/>
              </a:spcBef>
              <a:buFont typeface="Arial"/>
              <a:buNone/>
            </a:pPr>
            <a:r>
              <a:rPr lang="en-US" sz="1800" dirty="0" smtClean="0">
                <a:latin typeface="Helvetica Neue"/>
                <a:cs typeface="Helvetica Neue"/>
              </a:rPr>
              <a:t>July 2015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" name="Up-Down Arrow 3"/>
          <p:cNvSpPr/>
          <p:nvPr/>
        </p:nvSpPr>
        <p:spPr>
          <a:xfrm>
            <a:off x="7692138" y="1751307"/>
            <a:ext cx="194608" cy="1761546"/>
          </a:xfrm>
          <a:prstGeom prst="upDown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8" t="21038" b="34907"/>
          <a:stretch/>
        </p:blipFill>
        <p:spPr>
          <a:xfrm>
            <a:off x="7190263" y="4567725"/>
            <a:ext cx="1129563" cy="18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Workflow 2: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Multiple scripts for bigger projects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0632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Multiple scripts for bigger projects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75" y="1311005"/>
            <a:ext cx="6180394" cy="52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8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733105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Different workflows for different business/research contexts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2209377"/>
            <a:ext cx="8743847" cy="453782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Script -&gt; PowerPoint 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Multiple scripts for bigger projects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err="1" smtClean="0">
                <a:latin typeface="Helvetica Neue"/>
                <a:cs typeface="Helvetica Neue"/>
              </a:rPr>
              <a:t>RMarkdown</a:t>
            </a:r>
            <a:r>
              <a:rPr lang="en-US" sz="2800" dirty="0" smtClean="0">
                <a:latin typeface="Helvetica Neue"/>
                <a:cs typeface="Helvetica Neue"/>
              </a:rPr>
              <a:t> reports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err="1">
                <a:latin typeface="Helvetica Neue"/>
                <a:cs typeface="Helvetica Neue"/>
              </a:rPr>
              <a:t>s</a:t>
            </a:r>
            <a:r>
              <a:rPr lang="en-US" sz="2800" dirty="0" err="1" smtClean="0">
                <a:latin typeface="Helvetica Neue"/>
                <a:cs typeface="Helvetica Neue"/>
              </a:rPr>
              <a:t>weave</a:t>
            </a:r>
            <a:r>
              <a:rPr lang="en-US" sz="2800" dirty="0" smtClean="0">
                <a:latin typeface="Helvetica Neue"/>
                <a:cs typeface="Helvetica Neue"/>
              </a:rPr>
              <a:t>/</a:t>
            </a:r>
            <a:r>
              <a:rPr lang="en-US" sz="2800" dirty="0" err="1" smtClean="0">
                <a:latin typeface="Helvetica Neue"/>
                <a:cs typeface="Helvetica Neue"/>
              </a:rPr>
              <a:t>knitr</a:t>
            </a:r>
            <a:r>
              <a:rPr lang="en-US" sz="2800" dirty="0" smtClean="0">
                <a:latin typeface="Helvetica Neue"/>
                <a:cs typeface="Helvetica Neue"/>
              </a:rPr>
              <a:t> -&gt; </a:t>
            </a:r>
            <a:r>
              <a:rPr lang="en-US" sz="2800" dirty="0" err="1" smtClean="0">
                <a:latin typeface="Helvetica Neue"/>
                <a:cs typeface="Helvetica Neue"/>
              </a:rPr>
              <a:t>LaTeX</a:t>
            </a:r>
            <a:endParaRPr lang="en-US" sz="2800" dirty="0" smtClean="0">
              <a:latin typeface="Helvetica Neue"/>
              <a:cs typeface="Helvetica Neue"/>
            </a:endParaRP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Shiny for interactive data exploration</a:t>
            </a:r>
          </a:p>
          <a:p>
            <a:pPr>
              <a:spcBef>
                <a:spcPts val="1272"/>
              </a:spcBef>
            </a:pPr>
            <a:endParaRPr lang="en-US" sz="28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019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Multiple scripts for bigger projects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389128"/>
            <a:ext cx="8743847" cy="53580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Situation: Script has become large, unwieldy, less readable and interpretable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Solution: Divide into multiple scripts 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Sequential scripts: </a:t>
            </a: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01_setup.R</a:t>
            </a: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02_processing.R</a:t>
            </a: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03_plot_by_time.R</a:t>
            </a: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04_maps.R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15108" y="2993075"/>
            <a:ext cx="4828892" cy="37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Main + helper scripts: </a:t>
            </a:r>
          </a:p>
          <a:p>
            <a:pPr lvl="1">
              <a:spcBef>
                <a:spcPts val="1272"/>
              </a:spcBef>
            </a:pPr>
            <a:r>
              <a:rPr lang="en-US" sz="2400" dirty="0" err="1" smtClean="0">
                <a:latin typeface="Helvetica Neue"/>
                <a:cs typeface="Helvetica Neue"/>
              </a:rPr>
              <a:t>ratstats_main.R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2">
              <a:spcBef>
                <a:spcPts val="1272"/>
              </a:spcBef>
            </a:pPr>
            <a:r>
              <a:rPr lang="en-US" sz="2000" dirty="0" smtClean="0">
                <a:latin typeface="Helvetica Neue"/>
                <a:cs typeface="Helvetica Neue"/>
              </a:rPr>
              <a:t>source(</a:t>
            </a:r>
            <a:r>
              <a:rPr lang="en-US" sz="2000" dirty="0" err="1" smtClean="0">
                <a:latin typeface="Helvetica Neue"/>
                <a:cs typeface="Helvetica Neue"/>
              </a:rPr>
              <a:t>ratstats_utils.R</a:t>
            </a:r>
            <a:r>
              <a:rPr lang="en-US" sz="2000" dirty="0" smtClean="0">
                <a:latin typeface="Helvetica Neue"/>
                <a:cs typeface="Helvetica Neue"/>
              </a:rPr>
              <a:t>)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Academic project:</a:t>
            </a:r>
          </a:p>
          <a:p>
            <a:pPr lvl="1">
              <a:spcBef>
                <a:spcPts val="1272"/>
              </a:spcBef>
            </a:pPr>
            <a:r>
              <a:rPr lang="en-US" sz="2400" dirty="0" err="1" smtClean="0">
                <a:latin typeface="Helvetica Neue"/>
                <a:cs typeface="Helvetica Neue"/>
              </a:rPr>
              <a:t>project_data_processing.R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1">
              <a:spcBef>
                <a:spcPts val="1272"/>
              </a:spcBef>
            </a:pPr>
            <a:r>
              <a:rPr lang="en-US" sz="2400" dirty="0" err="1" smtClean="0">
                <a:latin typeface="Helvetica Neue"/>
                <a:cs typeface="Helvetica Neue"/>
              </a:rPr>
              <a:t>project_stats_tables.R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1">
              <a:spcBef>
                <a:spcPts val="1272"/>
              </a:spcBef>
            </a:pPr>
            <a:r>
              <a:rPr lang="en-US" sz="2400" dirty="0" err="1" smtClean="0">
                <a:latin typeface="Helvetica Neue"/>
                <a:cs typeface="Helvetica Neue"/>
              </a:rPr>
              <a:t>project_figures.R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5412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Workflow 4: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sweave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/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knitr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to 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LaTeX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372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err="1">
                <a:solidFill>
                  <a:schemeClr val="bg1"/>
                </a:solidFill>
                <a:latin typeface="Helvetica Neue"/>
                <a:cs typeface="Helvetica Neue"/>
              </a:rPr>
              <a:t>s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weave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/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knitr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to </a:t>
            </a:r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LaTeX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389128"/>
            <a:ext cx="8743847" cy="53580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Situation: Automatically populating dynamic, reproducible reports and academic papers 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More polished/formal than </a:t>
            </a:r>
            <a:r>
              <a:rPr lang="en-US" sz="2800" dirty="0" err="1" smtClean="0">
                <a:latin typeface="Helvetica Neue"/>
                <a:cs typeface="Helvetica Neue"/>
              </a:rPr>
              <a:t>RMarkdown</a:t>
            </a:r>
            <a:r>
              <a:rPr lang="en-US" sz="2800" dirty="0" smtClean="0">
                <a:latin typeface="Helvetica Neue"/>
                <a:cs typeface="Helvetica Neue"/>
              </a:rPr>
              <a:t> reports</a:t>
            </a: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Resources:</a:t>
            </a: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  <a:hlinkClick r:id="rId2"/>
              </a:rPr>
              <a:t>https://www.r-bloggers.com/writing-academic-articles-using-r-sweave-and-latex/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  <a:hlinkClick r:id="rId3"/>
              </a:rPr>
              <a:t>https://rpubs.com/YaRrr/SweaveIntro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1"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  <a:hlinkClick r:id="rId4"/>
              </a:rPr>
              <a:t>http://bcb.dfci.harvard.edu/~aedin/courses/ReproducibleResearch/ReproducibleResearch.pdf</a:t>
            </a:r>
            <a:endParaRPr lang="en-US" sz="2400" dirty="0" smtClean="0">
              <a:latin typeface="Helvetica Neue"/>
              <a:cs typeface="Helvetica Neue"/>
            </a:endParaRPr>
          </a:p>
          <a:p>
            <a:pPr lvl="1">
              <a:spcBef>
                <a:spcPts val="1272"/>
              </a:spcBef>
            </a:pPr>
            <a:endParaRPr lang="en-US" sz="2400" dirty="0" smtClean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3335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Workflow 5: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Shiny app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7807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Shiny app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389128"/>
            <a:ext cx="8743847" cy="53580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Situation: Enabling collaborators or stakeholders (or just yourself) to interactively explore data</a:t>
            </a:r>
            <a:endParaRPr lang="en-US" sz="2400" dirty="0" smtClean="0">
              <a:latin typeface="Helvetica Neue"/>
              <a:cs typeface="Helvetica Neue"/>
            </a:endParaRPr>
          </a:p>
          <a:p>
            <a:pPr>
              <a:spcBef>
                <a:spcPts val="1272"/>
              </a:spcBef>
            </a:pPr>
            <a:r>
              <a:rPr lang="en-US" sz="2800" dirty="0" smtClean="0">
                <a:latin typeface="Helvetica Neue"/>
                <a:cs typeface="Helvetica Neue"/>
              </a:rPr>
              <a:t>Good for building intuition about complex data sources and eliciting insights from subject matter experts</a:t>
            </a:r>
          </a:p>
        </p:txBody>
      </p:sp>
    </p:spTree>
    <p:extLst>
      <p:ext uri="{BB962C8B-B14F-4D97-AF65-F5344CB8AC3E}">
        <p14:creationId xmlns:p14="http://schemas.microsoft.com/office/powerpoint/2010/main" val="79843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1776"/>
            <a:ext cx="9144000" cy="2314223"/>
          </a:xfrm>
          <a:solidFill>
            <a:srgbClr val="590090"/>
          </a:solidFill>
        </p:spPr>
        <p:txBody>
          <a:bodyPr>
            <a:normAutofit/>
          </a:bodyPr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Example project:</a:t>
            </a:r>
            <a:b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Somerville 311 data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938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Matt McLaughlin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90" y="1255887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5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Matt vs. the rats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9" y="1159084"/>
            <a:ext cx="3319272" cy="1314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0" y="3427295"/>
            <a:ext cx="3200400" cy="1275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5745"/>
          <a:stretch/>
        </p:blipFill>
        <p:spPr>
          <a:xfrm>
            <a:off x="232296" y="6011109"/>
            <a:ext cx="3282696" cy="846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81" y="4737103"/>
            <a:ext cx="3227832" cy="128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96" y="2429931"/>
            <a:ext cx="3273552" cy="977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778" y="1140152"/>
            <a:ext cx="5108222" cy="3180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245" y="4306532"/>
            <a:ext cx="4130431" cy="24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Somerville has a Rodent Liaison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6889"/>
            <a:ext cx="6591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Rat questions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1521428"/>
            <a:ext cx="8743847" cy="5225771"/>
          </a:xfrm>
        </p:spPr>
        <p:txBody>
          <a:bodyPr>
            <a:normAutofit/>
          </a:bodyPr>
          <a:lstStyle/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Is the rat situation in Ward 1 much worse than in other wards?</a:t>
            </a:r>
          </a:p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How has reported rat volume changed over time?</a:t>
            </a:r>
          </a:p>
          <a:p>
            <a:pPr>
              <a:spcBef>
                <a:spcPts val="1272"/>
              </a:spcBef>
            </a:pPr>
            <a:r>
              <a:rPr lang="en-US" sz="2400" dirty="0" smtClean="0">
                <a:latin typeface="Helvetica Neue"/>
                <a:cs typeface="Helvetica Neue"/>
              </a:rPr>
              <a:t>What are current rat “hot spots”?</a:t>
            </a:r>
          </a:p>
          <a:p>
            <a:pPr>
              <a:spcBef>
                <a:spcPts val="1272"/>
              </a:spcBef>
            </a:pPr>
            <a:endParaRPr lang="en-US" sz="2800" dirty="0" smtClean="0">
              <a:latin typeface="Helvetica Neue"/>
              <a:cs typeface="Helvetica Neue"/>
            </a:endParaRPr>
          </a:p>
          <a:p>
            <a:pPr>
              <a:spcBef>
                <a:spcPts val="1272"/>
              </a:spcBef>
              <a:buSzPct val="150000"/>
              <a:buFont typeface="Lucida Grande"/>
              <a:buChar char="↳"/>
            </a:pPr>
            <a:r>
              <a:rPr lang="en-US" sz="2800" dirty="0" smtClean="0">
                <a:latin typeface="Helvetica Neue"/>
                <a:cs typeface="Helvetica Neue"/>
              </a:rPr>
              <a:t> </a:t>
            </a:r>
            <a:r>
              <a:rPr lang="en-US" sz="600" dirty="0" smtClean="0">
                <a:latin typeface="Helvetica Neue"/>
                <a:cs typeface="Helvetica Neue"/>
              </a:rPr>
              <a:t> </a:t>
            </a:r>
            <a:r>
              <a:rPr lang="en-US" sz="2800" b="1" dirty="0" smtClean="0">
                <a:latin typeface="Helvetica Neue"/>
                <a:cs typeface="Helvetica Neue"/>
              </a:rPr>
              <a:t>Address using Somerville 311 work order data</a:t>
            </a:r>
            <a:endParaRPr lang="en-US" sz="28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34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5184"/>
          </a:xfrm>
          <a:solidFill>
            <a:srgbClr val="590090"/>
          </a:solidFill>
        </p:spPr>
        <p:txBody>
          <a:bodyPr/>
          <a:lstStyle/>
          <a:p>
            <a:pPr marL="225425" algn="l"/>
            <a:r>
              <a:rPr lang="en-US" sz="4000" b="1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SomerStat</a:t>
            </a:r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Open Data Initiative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27" y="1144564"/>
            <a:ext cx="6145238" cy="56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1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733105"/>
          </a:xfrm>
          <a:solidFill>
            <a:schemeClr val="tx1"/>
          </a:solidFill>
        </p:spPr>
        <p:txBody>
          <a:bodyPr/>
          <a:lstStyle/>
          <a:p>
            <a:pPr marL="225425" algn="l"/>
            <a:r>
              <a:rPr lang="en-US" sz="4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Different workflows for different business contexts</a:t>
            </a:r>
            <a:endParaRPr lang="en-US" sz="4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35" y="2209377"/>
            <a:ext cx="8743847" cy="453782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Script -&gt; PowerPoint 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Multiple scripts for bigger projects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b="1" dirty="0" err="1" smtClean="0">
                <a:latin typeface="Helvetica Neue"/>
                <a:cs typeface="Helvetica Neue"/>
              </a:rPr>
              <a:t>RMarkdown</a:t>
            </a:r>
            <a:r>
              <a:rPr lang="en-US" sz="2800" b="1" dirty="0" smtClean="0">
                <a:latin typeface="Helvetica Neue"/>
                <a:cs typeface="Helvetica Neue"/>
              </a:rPr>
              <a:t> reports (with</a:t>
            </a:r>
            <a:r>
              <a:rPr lang="en-US" sz="2800" b="1" dirty="0" smtClean="0">
                <a:solidFill>
                  <a:srgbClr val="590090"/>
                </a:solidFill>
                <a:latin typeface="Helvetica Neue"/>
                <a:cs typeface="Helvetica Neue"/>
              </a:rPr>
              <a:t> </a:t>
            </a:r>
            <a:r>
              <a:rPr lang="en-US" sz="2800" b="1" dirty="0" smtClean="0">
                <a:solidFill>
                  <a:srgbClr val="590090"/>
                </a:solidFill>
                <a:latin typeface="Helvetica Neue"/>
                <a:cs typeface="Helvetica Neue"/>
                <a:hlinkClick r:id="rId2"/>
              </a:rPr>
              <a:t>Tidyverse style tips</a:t>
            </a:r>
            <a:r>
              <a:rPr lang="en-US" sz="28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!)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err="1">
                <a:latin typeface="Helvetica Neue"/>
                <a:cs typeface="Helvetica Neue"/>
              </a:rPr>
              <a:t>s</a:t>
            </a:r>
            <a:r>
              <a:rPr lang="en-US" sz="2800" dirty="0" err="1" smtClean="0">
                <a:latin typeface="Helvetica Neue"/>
                <a:cs typeface="Helvetica Neue"/>
              </a:rPr>
              <a:t>weave</a:t>
            </a:r>
            <a:r>
              <a:rPr lang="en-US" sz="2800" dirty="0" smtClean="0">
                <a:latin typeface="Helvetica Neue"/>
                <a:cs typeface="Helvetica Neue"/>
              </a:rPr>
              <a:t>/</a:t>
            </a:r>
            <a:r>
              <a:rPr lang="en-US" sz="2800" dirty="0" err="1" smtClean="0">
                <a:latin typeface="Helvetica Neue"/>
                <a:cs typeface="Helvetica Neue"/>
              </a:rPr>
              <a:t>knitr</a:t>
            </a:r>
            <a:r>
              <a:rPr lang="en-US" sz="2800" dirty="0" smtClean="0">
                <a:latin typeface="Helvetica Neue"/>
                <a:cs typeface="Helvetica Neue"/>
              </a:rPr>
              <a:t> -&gt; </a:t>
            </a:r>
            <a:r>
              <a:rPr lang="en-US" sz="2800" dirty="0" err="1" smtClean="0">
                <a:latin typeface="Helvetica Neue"/>
                <a:cs typeface="Helvetica Neue"/>
              </a:rPr>
              <a:t>LaTeX</a:t>
            </a:r>
            <a:endParaRPr lang="en-US" sz="2800" dirty="0" smtClean="0">
              <a:latin typeface="Helvetica Neue"/>
              <a:cs typeface="Helvetica Neue"/>
            </a:endParaRP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800" dirty="0" smtClean="0">
                <a:latin typeface="Helvetica Neue"/>
                <a:cs typeface="Helvetica Neue"/>
              </a:rPr>
              <a:t>Shiny for interactive data exploration</a:t>
            </a:r>
          </a:p>
          <a:p>
            <a:pPr>
              <a:spcBef>
                <a:spcPts val="1272"/>
              </a:spcBef>
            </a:pPr>
            <a:endParaRPr lang="en-US" sz="2800" dirty="0" smtClean="0">
              <a:latin typeface="Helvetica Neue"/>
              <a:cs typeface="Helvetica Neue"/>
            </a:endParaRPr>
          </a:p>
          <a:p>
            <a:pPr marL="0" indent="0">
              <a:spcBef>
                <a:spcPts val="1272"/>
              </a:spcBef>
              <a:buNone/>
            </a:pPr>
            <a:r>
              <a:rPr lang="en-US" sz="2800" dirty="0" smtClean="0">
                <a:latin typeface="Helvetica Neue"/>
                <a:cs typeface="Helvetica Neue"/>
                <a:hlinkClick r:id="rId3"/>
              </a:rPr>
              <a:t>https://github.com/gitmab/ratstats/</a:t>
            </a:r>
            <a:r>
              <a:rPr lang="en-US" sz="2800" dirty="0" smtClean="0">
                <a:latin typeface="Helvetica Neue"/>
                <a:cs typeface="Helvetica Neue"/>
              </a:rPr>
              <a:t> </a:t>
            </a:r>
            <a:endParaRPr lang="en-US" sz="2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67267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3953</TotalTime>
  <Words>522</Words>
  <Application>Microsoft Macintosh PowerPoint</Application>
  <PresentationFormat>On-screen Show (4:3)</PresentationFormat>
  <Paragraphs>81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Different workflows for different business/research contexts</vt:lpstr>
      <vt:lpstr>Example project: Somerville 311 data</vt:lpstr>
      <vt:lpstr>Matt McLaughlin</vt:lpstr>
      <vt:lpstr>Matt vs. the rats</vt:lpstr>
      <vt:lpstr>Somerville has a Rodent Liaison</vt:lpstr>
      <vt:lpstr>Rat questions</vt:lpstr>
      <vt:lpstr>SomerStat Open Data Initiative</vt:lpstr>
      <vt:lpstr>Different workflows for different business contexts</vt:lpstr>
      <vt:lpstr>Workflow 3: RMarkdown reports</vt:lpstr>
      <vt:lpstr>RMarkdown reports</vt:lpstr>
      <vt:lpstr>Workflow 1: Script to PowerPoint</vt:lpstr>
      <vt:lpstr>Script to PowerPoint</vt:lpstr>
      <vt:lpstr>Seasonal rat trends by ward</vt:lpstr>
      <vt:lpstr>311 calls from Wards 4-7 on the rise </vt:lpstr>
      <vt:lpstr>Ward 1 has highest relative rate of rat complaints for 2018-2019</vt:lpstr>
      <vt:lpstr>PowerPoint Presentation</vt:lpstr>
      <vt:lpstr>Workflow 2: Multiple scripts for bigger projects</vt:lpstr>
      <vt:lpstr>Multiple scripts for bigger projects</vt:lpstr>
      <vt:lpstr>Multiple scripts for bigger projects</vt:lpstr>
      <vt:lpstr>Workflow 4: sweave/knitr to LaTeX</vt:lpstr>
      <vt:lpstr>sweave/knitr to LaTeX</vt:lpstr>
      <vt:lpstr>Workflow 5: Shiny app</vt:lpstr>
      <vt:lpstr>Shiny app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Meredith</dc:creator>
  <cp:lastModifiedBy>Meredith</cp:lastModifiedBy>
  <cp:revision>46</cp:revision>
  <dcterms:created xsi:type="dcterms:W3CDTF">2019-03-19T01:40:29Z</dcterms:created>
  <dcterms:modified xsi:type="dcterms:W3CDTF">2019-03-21T19:33:37Z</dcterms:modified>
</cp:coreProperties>
</file>